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9"/>
  </p:notesMasterIdLst>
  <p:sldIdLst>
    <p:sldId id="256" r:id="rId2"/>
    <p:sldId id="403" r:id="rId3"/>
    <p:sldId id="471" r:id="rId4"/>
    <p:sldId id="579" r:id="rId5"/>
    <p:sldId id="563" r:id="rId6"/>
    <p:sldId id="564" r:id="rId7"/>
    <p:sldId id="574" r:id="rId8"/>
    <p:sldId id="565" r:id="rId9"/>
    <p:sldId id="566" r:id="rId10"/>
    <p:sldId id="499" r:id="rId11"/>
    <p:sldId id="508" r:id="rId12"/>
    <p:sldId id="520" r:id="rId13"/>
    <p:sldId id="575" r:id="rId14"/>
    <p:sldId id="557" r:id="rId15"/>
    <p:sldId id="559" r:id="rId16"/>
    <p:sldId id="560" r:id="rId17"/>
    <p:sldId id="561" r:id="rId18"/>
    <p:sldId id="558" r:id="rId19"/>
    <p:sldId id="569" r:id="rId20"/>
    <p:sldId id="570" r:id="rId21"/>
    <p:sldId id="571" r:id="rId22"/>
    <p:sldId id="568" r:id="rId23"/>
    <p:sldId id="509" r:id="rId24"/>
    <p:sldId id="578" r:id="rId25"/>
    <p:sldId id="510" r:id="rId26"/>
    <p:sldId id="576" r:id="rId27"/>
    <p:sldId id="549" r:id="rId28"/>
    <p:sldId id="577" r:id="rId29"/>
    <p:sldId id="572" r:id="rId30"/>
    <p:sldId id="583" r:id="rId31"/>
    <p:sldId id="580" r:id="rId32"/>
    <p:sldId id="581" r:id="rId33"/>
    <p:sldId id="582" r:id="rId34"/>
    <p:sldId id="551" r:id="rId35"/>
    <p:sldId id="552" r:id="rId36"/>
    <p:sldId id="553" r:id="rId37"/>
    <p:sldId id="554" r:id="rId38"/>
    <p:sldId id="555" r:id="rId39"/>
    <p:sldId id="567" r:id="rId40"/>
    <p:sldId id="530" r:id="rId41"/>
    <p:sldId id="536" r:id="rId42"/>
    <p:sldId id="562" r:id="rId43"/>
    <p:sldId id="535" r:id="rId44"/>
    <p:sldId id="538" r:id="rId45"/>
    <p:sldId id="540" r:id="rId46"/>
    <p:sldId id="541" r:id="rId47"/>
    <p:sldId id="550" r:id="rId48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564"/>
            <p14:sldId id="574"/>
            <p14:sldId id="565"/>
            <p14:sldId id="566"/>
            <p14:sldId id="499"/>
            <p14:sldId id="508"/>
            <p14:sldId id="520"/>
            <p14:sldId id="575"/>
            <p14:sldId id="557"/>
            <p14:sldId id="559"/>
            <p14:sldId id="560"/>
            <p14:sldId id="561"/>
            <p14:sldId id="558"/>
            <p14:sldId id="569"/>
            <p14:sldId id="570"/>
            <p14:sldId id="571"/>
            <p14:sldId id="568"/>
            <p14:sldId id="509"/>
            <p14:sldId id="578"/>
            <p14:sldId id="510"/>
            <p14:sldId id="576"/>
            <p14:sldId id="549"/>
            <p14:sldId id="577"/>
            <p14:sldId id="572"/>
            <p14:sldId id="583"/>
            <p14:sldId id="580"/>
            <p14:sldId id="581"/>
            <p14:sldId id="582"/>
            <p14:sldId id="551"/>
            <p14:sldId id="552"/>
            <p14:sldId id="553"/>
            <p14:sldId id="554"/>
            <p14:sldId id="555"/>
            <p14:sldId id="567"/>
            <p14:sldId id="530"/>
            <p14:sldId id="536"/>
            <p14:sldId id="562"/>
            <p14:sldId id="535"/>
            <p14:sldId id="538"/>
            <p14:sldId id="540"/>
            <p14:sldId id="5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EF7D1D"/>
    <a:srgbClr val="CAA0C9"/>
    <a:srgbClr val="025249"/>
    <a:srgbClr val="5AB88F"/>
    <a:srgbClr val="D4EBE9"/>
    <a:srgbClr val="57A2C5"/>
    <a:srgbClr val="41719C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440"/>
    <p:restoredTop sz="90744" autoAdjust="0"/>
  </p:normalViewPr>
  <p:slideViewPr>
    <p:cSldViewPr snapToGrid="0" snapToObjects="1">
      <p:cViewPr varScale="1">
        <p:scale>
          <a:sx n="140" d="100"/>
          <a:sy n="140" d="100"/>
        </p:scale>
        <p:origin x="216" y="15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tiff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24.08.18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209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3535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302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7883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99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202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bitbucket.org/atlassian/graphql-braid/src" TargetMode="Externa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566E4A1-F973-9F42-9619-95728823FE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2" y="-167"/>
            <a:ext cx="9906000" cy="606777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Code für Beispiel-Anwendung: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>
                <a:solidFill>
                  <a:srgbClr val="FF0000"/>
                </a:solidFill>
              </a:rPr>
              <a:t>fullstack-graphql-example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VS Code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FEDB066-EF0E-0045-AEDA-8ABC480F2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118" y="255195"/>
            <a:ext cx="5215764" cy="4508726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3989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API erforschen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</p:spTree>
    <p:extLst>
      <p:ext uri="{BB962C8B-B14F-4D97-AF65-F5344CB8AC3E}">
        <p14:creationId xmlns:p14="http://schemas.microsoft.com/office/powerpoint/2010/main" val="538535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5894387" cy="5262562"/>
          </a:xfrm>
        </p:spPr>
        <p:txBody>
          <a:bodyPr/>
          <a:lstStyle/>
          <a:p>
            <a:r>
              <a:rPr lang="de-DE" dirty="0"/>
              <a:t>Beispiel: API erkunden</a:t>
            </a:r>
          </a:p>
          <a:p>
            <a:pPr lvl="1"/>
            <a:r>
              <a:rPr lang="de-DE" dirty="0"/>
              <a:t>=&gt; es gibt sowas wie Shop</a:t>
            </a:r>
          </a:p>
          <a:p>
            <a:pPr lvl="1"/>
            <a:r>
              <a:rPr lang="de-DE" dirty="0"/>
              <a:t>=&gt; mal ausprobieren..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0200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9241377" cy="5262562"/>
          </a:xfrm>
        </p:spPr>
        <p:txBody>
          <a:bodyPr/>
          <a:lstStyle/>
          <a:p>
            <a:r>
              <a:rPr lang="de-DE" dirty="0"/>
              <a:t>Teil 2: Vergleich mit REST</a:t>
            </a:r>
          </a:p>
          <a:p>
            <a:r>
              <a:rPr lang="de-DE" b="0" dirty="0">
                <a:solidFill>
                  <a:srgbClr val="025249"/>
                </a:solidFill>
              </a:rPr>
              <a:t>wir haben die API erkundet ohne sie vorher zu kennen</a:t>
            </a:r>
          </a:p>
          <a:p>
            <a:r>
              <a:rPr lang="de-DE" b="0" dirty="0">
                <a:solidFill>
                  <a:srgbClr val="025249"/>
                </a:solidFill>
              </a:rPr>
              <a:t>wir können genau das Fragen, was wir benötigen</a:t>
            </a:r>
          </a:p>
          <a:p>
            <a:pPr lvl="1"/>
            <a:r>
              <a:rPr lang="de-DE" dirty="0"/>
              <a:t>keine IDs</a:t>
            </a:r>
          </a:p>
          <a:p>
            <a:pPr lvl="1"/>
            <a:r>
              <a:rPr lang="de-DE" dirty="0"/>
              <a:t>Gesamtsicht auf die </a:t>
            </a:r>
            <a:r>
              <a:rPr lang="de-DE" dirty="0" err="1"/>
              <a:t>Domaine</a:t>
            </a:r>
            <a:r>
              <a:rPr lang="de-DE" dirty="0"/>
              <a:t> (führt zu besserem Verständnis)</a:t>
            </a:r>
          </a:p>
          <a:p>
            <a:r>
              <a:rPr lang="de-DE" dirty="0"/>
              <a:t>Kein Widerspruch zu REST</a:t>
            </a:r>
          </a:p>
          <a:p>
            <a:pPr lvl="1"/>
            <a:r>
              <a:rPr lang="de-DE" dirty="0"/>
              <a:t>Beispiel: Anmeldung / Login</a:t>
            </a:r>
          </a:p>
          <a:p>
            <a:pPr lvl="1"/>
            <a:r>
              <a:rPr lang="de-DE" dirty="0"/>
              <a:t>File Upload (TODO: </a:t>
            </a:r>
            <a:r>
              <a:rPr lang="de-DE"/>
              <a:t>Status klären)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26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6CBB2-37E8-6F49-BFCA-FDECF712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1A95B9-190C-3E44-9FB4-8F44FA9180D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fsdfasdf</a:t>
            </a:r>
            <a:endParaRPr lang="de-DE" dirty="0"/>
          </a:p>
          <a:p>
            <a:pPr lvl="1"/>
            <a:r>
              <a:rPr lang="de-DE" dirty="0" err="1"/>
              <a:t>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4049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Anwendungsfälle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2589583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Gateway für Frontend zu mehreren </a:t>
            </a:r>
            <a:r>
              <a:rPr lang="de-DE" dirty="0" err="1"/>
              <a:t>Backends</a:t>
            </a:r>
            <a:endParaRPr lang="de-DE" dirty="0"/>
          </a:p>
          <a:p>
            <a:endParaRPr lang="de-DE" dirty="0"/>
          </a:p>
          <a:p>
            <a:r>
              <a:rPr lang="de-DE" dirty="0"/>
              <a:t>Beispiel: Shop Service (REST-API)</a:t>
            </a:r>
          </a:p>
        </p:txBody>
      </p:sp>
    </p:spTree>
    <p:extLst>
      <p:ext uri="{BB962C8B-B14F-4D97-AF65-F5344CB8AC3E}">
        <p14:creationId xmlns:p14="http://schemas.microsoft.com/office/powerpoint/2010/main" val="2274501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Zugriff über verschiedene Datenbanken</a:t>
            </a:r>
          </a:p>
        </p:txBody>
      </p:sp>
    </p:spTree>
    <p:extLst>
      <p:ext uri="{BB962C8B-B14F-4D97-AF65-F5344CB8AC3E}">
        <p14:creationId xmlns:p14="http://schemas.microsoft.com/office/powerpoint/2010/main" val="12486393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Stitiching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>
                <a:hlinkClick r:id="rId2"/>
              </a:rPr>
              <a:t>https://bitbucket.org/atlassian/graphql-braid/src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4613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im Detail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</p:spTree>
    <p:extLst>
      <p:ext uri="{BB962C8B-B14F-4D97-AF65-F5344CB8AC3E}">
        <p14:creationId xmlns:p14="http://schemas.microsoft.com/office/powerpoint/2010/main" val="171014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12" y="1730093"/>
            <a:ext cx="4010900" cy="239634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2126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ERGEBNIS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Selbe Struktur wie Query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auf Root-Ebene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speakerdeck.com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adavis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getting-a-grip-on-graphql?slide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=23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FF0000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FF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4724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011" y="2526446"/>
            <a:ext cx="5150485" cy="426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xxxx</a:t>
            </a:r>
            <a:endParaRPr lang="de-DE" sz="2400" dirty="0">
              <a:solidFill>
                <a:srgbClr val="FF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011" y="2526446"/>
            <a:ext cx="5150485" cy="4267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http://localhost:9000/graphql</a:t>
            </a:r>
          </a:p>
          <a:p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":[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":"Barfüßer"},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":"</a:t>
            </a:r>
            <a:r>
              <a:rPr lang="de-DE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":"</a:t>
            </a:r>
            <a:r>
              <a:rPr lang="de-DE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":"</a:t>
            </a:r>
            <a:r>
              <a:rPr lang="de-DE" sz="16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":"Baltic Tripple"},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":"Viktoria Bier"}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]}</a:t>
            </a:r>
          </a:p>
          <a:p>
            <a:r>
              <a:rPr lang="de-DE" sz="16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IDEA HTTP Client Editor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C66A984-2202-1643-BF32-AE482E283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824" y="1974205"/>
            <a:ext cx="5785279" cy="459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683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98648" y="2210041"/>
            <a:ext cx="408911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type </a:t>
            </a:r>
            <a:r>
              <a:rPr lang="de-DE" dirty="0"/>
              <a:t>Rating {</a:t>
            </a:r>
            <a:br>
              <a:rPr lang="de-DE" dirty="0"/>
            </a:br>
            <a:r>
              <a:rPr lang="de-DE" dirty="0"/>
              <a:t>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</a:t>
            </a:r>
            <a:r>
              <a:rPr lang="de-DE" dirty="0" err="1"/>
              <a:t>author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</a:t>
            </a:r>
            <a:r>
              <a:rPr lang="de-DE" dirty="0" err="1"/>
              <a:t>comment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Beer {</a:t>
            </a:r>
            <a:br>
              <a:rPr lang="de-DE" dirty="0"/>
            </a:br>
            <a:r>
              <a:rPr lang="de-DE" dirty="0"/>
              <a:t>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</a:t>
            </a:r>
            <a:r>
              <a:rPr lang="de-DE" dirty="0" err="1"/>
              <a:t>price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br>
              <a:rPr lang="de-DE" dirty="0"/>
            </a:br>
            <a:r>
              <a:rPr lang="de-DE" dirty="0"/>
              <a:t> </a:t>
            </a:r>
            <a:r>
              <a:rPr lang="de-DE" dirty="0" err="1"/>
              <a:t>ratings</a:t>
            </a:r>
            <a:r>
              <a:rPr lang="de-DE" dirty="0"/>
              <a:t>: [</a:t>
            </a:r>
            <a:r>
              <a:rPr lang="de-DE" b="1" dirty="0"/>
              <a:t>Rating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Query {</a:t>
            </a:r>
            <a:br>
              <a:rPr lang="de-DE" dirty="0"/>
            </a:br>
            <a:r>
              <a:rPr lang="de-DE" dirty="0"/>
              <a:t> </a:t>
            </a:r>
            <a:r>
              <a:rPr lang="de-DE" dirty="0" err="1"/>
              <a:t>beers</a:t>
            </a:r>
            <a:r>
              <a:rPr lang="de-DE" dirty="0"/>
              <a:t>: [</a:t>
            </a:r>
            <a:r>
              <a:rPr lang="de-DE" b="1" dirty="0"/>
              <a:t>Beer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757319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Scalare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-Typen (ID, String,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Number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Arrays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Non-Null</a:t>
            </a:r>
          </a:p>
        </p:txBody>
      </p:sp>
    </p:spTree>
    <p:extLst>
      <p:ext uri="{BB962C8B-B14F-4D97-AF65-F5344CB8AC3E}">
        <p14:creationId xmlns:p14="http://schemas.microsoft.com/office/powerpoint/2010/main" val="32851526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"Beer")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314444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"Price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0900164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beschreiben</a:t>
            </a:r>
          </a:p>
        </p:txBody>
      </p: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272A20-C694-7048-B84C-06DF155AB55C}"/>
              </a:ext>
            </a:extLst>
          </p:cNvPr>
          <p:cNvSpPr/>
          <p:nvPr/>
        </p:nvSpPr>
        <p:spPr>
          <a:xfrm>
            <a:off x="1089498" y="2155315"/>
            <a:ext cx="69820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>
                <a:solidFill>
                  <a:srgbClr val="D33682"/>
                </a:solidFill>
              </a:rPr>
              <a:t>final </a:t>
            </a:r>
            <a:r>
              <a:rPr lang="de-DE" sz="3200" b="1" dirty="0" err="1">
                <a:solidFill>
                  <a:srgbClr val="2AA198"/>
                </a:solidFill>
              </a:rPr>
              <a:t>GraphQLSchema</a:t>
            </a:r>
            <a:r>
              <a:rPr lang="de-DE" sz="3200" b="1" dirty="0">
                <a:solidFill>
                  <a:srgbClr val="2AA198"/>
                </a:solidFill>
              </a:rPr>
              <a:t> </a:t>
            </a:r>
            <a:r>
              <a:rPr lang="de-DE" sz="3200" dirty="0" err="1"/>
              <a:t>graphQLSchema</a:t>
            </a:r>
            <a:r>
              <a:rPr lang="de-DE" sz="3200" dirty="0"/>
              <a:t> = </a:t>
            </a:r>
            <a:r>
              <a:rPr lang="de-DE" sz="3200" b="1" dirty="0" err="1">
                <a:solidFill>
                  <a:srgbClr val="2AA198"/>
                </a:solidFill>
              </a:rPr>
              <a:t>SchemaParser</a:t>
            </a:r>
            <a:r>
              <a:rPr lang="de-DE" sz="3200" dirty="0" err="1"/>
              <a:t>.</a:t>
            </a:r>
            <a:r>
              <a:rPr lang="de-DE" sz="3200" i="1" dirty="0" err="1">
                <a:solidFill>
                  <a:srgbClr val="CB4B16"/>
                </a:solidFill>
              </a:rPr>
              <a:t>newParser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.</a:t>
            </a:r>
            <a:r>
              <a:rPr lang="de-DE" sz="3200" dirty="0" err="1">
                <a:solidFill>
                  <a:srgbClr val="859900"/>
                </a:solidFill>
              </a:rPr>
              <a:t>file</a:t>
            </a:r>
            <a:r>
              <a:rPr lang="de-DE" sz="3200" dirty="0"/>
              <a:t>(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 err="1">
                <a:solidFill>
                  <a:srgbClr val="DC322F"/>
                </a:solidFill>
              </a:rPr>
              <a:t>beer.graphqls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/>
              <a:t>)</a:t>
            </a:r>
            <a:br>
              <a:rPr lang="de-DE" sz="3200" dirty="0"/>
            </a:br>
            <a:r>
              <a:rPr lang="de-DE" sz="3200" dirty="0"/>
              <a:t>  .</a:t>
            </a:r>
            <a:r>
              <a:rPr lang="de-DE" sz="3200" dirty="0" err="1">
                <a:solidFill>
                  <a:srgbClr val="859900"/>
                </a:solidFill>
              </a:rPr>
              <a:t>resolvers</a:t>
            </a:r>
            <a:r>
              <a:rPr lang="de-DE" sz="3200" dirty="0"/>
              <a:t>(</a:t>
            </a:r>
            <a:r>
              <a:rPr lang="de-DE" sz="3200" b="1" dirty="0" err="1">
                <a:solidFill>
                  <a:srgbClr val="D33682"/>
                </a:solidFill>
              </a:rPr>
              <a:t>new</a:t>
            </a:r>
            <a:r>
              <a:rPr lang="de-DE" sz="3200" b="1" dirty="0">
                <a:solidFill>
                  <a:srgbClr val="D33682"/>
                </a:solidFill>
              </a:rPr>
              <a:t> </a:t>
            </a:r>
            <a:r>
              <a:rPr lang="de-DE" sz="3200" dirty="0" err="1">
                <a:solidFill>
                  <a:srgbClr val="859900"/>
                </a:solidFill>
              </a:rPr>
              <a:t>RootResolver</a:t>
            </a:r>
            <a:r>
              <a:rPr lang="de-DE" sz="3200" dirty="0"/>
              <a:t>()).</a:t>
            </a:r>
            <a:r>
              <a:rPr lang="de-DE" sz="3200" dirty="0" err="1">
                <a:solidFill>
                  <a:srgbClr val="859900"/>
                </a:solidFill>
              </a:rPr>
              <a:t>build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.</a:t>
            </a:r>
            <a:r>
              <a:rPr lang="de-DE" sz="3200" dirty="0" err="1">
                <a:solidFill>
                  <a:srgbClr val="859900"/>
                </a:solidFill>
              </a:rPr>
              <a:t>makeExecutableSchema</a:t>
            </a:r>
            <a:r>
              <a:rPr lang="de-DE" sz="32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EA1053-D640-AE44-B1A4-A3F1538F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query</a:t>
            </a:r>
            <a:r>
              <a:rPr lang="de-DE" dirty="0"/>
              <a:t> ausführen per API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C902AC5-F5AA-1D46-8B0E-EE554ABB8347}"/>
              </a:ext>
            </a:extLst>
          </p:cNvPr>
          <p:cNvSpPr/>
          <p:nvPr/>
        </p:nvSpPr>
        <p:spPr>
          <a:xfrm>
            <a:off x="749030" y="1410513"/>
            <a:ext cx="8229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93A1A1"/>
                </a:solidFill>
              </a:rPr>
              <a:t>// Create '</a:t>
            </a:r>
            <a:r>
              <a:rPr lang="de-DE" i="1" dirty="0" err="1">
                <a:solidFill>
                  <a:srgbClr val="93A1A1"/>
                </a:solidFill>
              </a:rPr>
              <a:t>executable</a:t>
            </a:r>
            <a:r>
              <a:rPr lang="de-DE" i="1" dirty="0">
                <a:solidFill>
                  <a:srgbClr val="93A1A1"/>
                </a:solidFill>
              </a:rPr>
              <a:t>' Schema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GraphQLSchema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beerSchema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BeerSchema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create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Create </a:t>
            </a:r>
            <a:r>
              <a:rPr lang="de-DE" i="1" dirty="0" err="1">
                <a:solidFill>
                  <a:srgbClr val="93A1A1"/>
                </a:solidFill>
              </a:rPr>
              <a:t>GraphQL</a:t>
            </a:r>
            <a:r>
              <a:rPr lang="de-DE" i="1" dirty="0">
                <a:solidFill>
                  <a:srgbClr val="93A1A1"/>
                </a:solidFill>
              </a:rPr>
              <a:t> Instance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graphQL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newGraphQL</a:t>
            </a:r>
            <a:r>
              <a:rPr lang="de-DE" dirty="0"/>
              <a:t>(</a:t>
            </a:r>
            <a:r>
              <a:rPr lang="de-DE" dirty="0" err="1"/>
              <a:t>beerSchema</a:t>
            </a:r>
            <a:r>
              <a:rPr lang="de-DE" dirty="0"/>
              <a:t>).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</a:t>
            </a:r>
            <a:r>
              <a:rPr lang="de-DE" i="1" dirty="0" err="1">
                <a:solidFill>
                  <a:srgbClr val="93A1A1"/>
                </a:solidFill>
              </a:rPr>
              <a:t>Build</a:t>
            </a:r>
            <a:r>
              <a:rPr lang="de-DE" i="1" dirty="0">
                <a:solidFill>
                  <a:srgbClr val="93A1A1"/>
                </a:solidFill>
              </a:rPr>
              <a:t>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executionInput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newExecutionInput</a:t>
            </a:r>
            <a:r>
              <a:rPr lang="de-DE" dirty="0"/>
              <a:t>().</a:t>
            </a:r>
            <a:r>
              <a:rPr lang="de-DE" dirty="0" err="1">
                <a:solidFill>
                  <a:srgbClr val="859900"/>
                </a:solidFill>
              </a:rPr>
              <a:t>query</a:t>
            </a:r>
            <a:r>
              <a:rPr lang="de-DE" dirty="0"/>
              <a:t>(</a:t>
            </a:r>
            <a:r>
              <a:rPr lang="de-DE" dirty="0">
                <a:solidFill>
                  <a:srgbClr val="DC322F"/>
                </a:solidFill>
              </a:rPr>
              <a:t>"</a:t>
            </a:r>
            <a:r>
              <a:rPr lang="de-DE" dirty="0" err="1">
                <a:solidFill>
                  <a:srgbClr val="DC322F"/>
                </a:solidFill>
              </a:rPr>
              <a:t>query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beers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name</a:t>
            </a:r>
            <a:r>
              <a:rPr lang="de-DE" dirty="0">
                <a:solidFill>
                  <a:srgbClr val="DC322F"/>
                </a:solidFill>
              </a:rPr>
              <a:t> </a:t>
            </a:r>
            <a:r>
              <a:rPr lang="de-DE" dirty="0" err="1">
                <a:solidFill>
                  <a:srgbClr val="DC322F"/>
                </a:solidFill>
              </a:rPr>
              <a:t>ratings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author</a:t>
            </a:r>
            <a:r>
              <a:rPr lang="de-DE" dirty="0">
                <a:solidFill>
                  <a:srgbClr val="DC322F"/>
                </a:solidFill>
              </a:rPr>
              <a:t> } } }"</a:t>
            </a:r>
            <a:r>
              <a:rPr lang="de-DE" dirty="0"/>
              <a:t>)</a:t>
            </a:r>
            <a:br>
              <a:rPr lang="de-DE" dirty="0"/>
            </a:br>
            <a:r>
              <a:rPr lang="de-DE" dirty="0"/>
              <a:t>  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Run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dirty="0" err="1">
                <a:solidFill>
                  <a:srgbClr val="2AA198"/>
                </a:solidFill>
              </a:rPr>
              <a:t>ExecutionResult</a:t>
            </a:r>
            <a:r>
              <a:rPr lang="de-DE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executionResult</a:t>
            </a:r>
            <a:r>
              <a:rPr lang="de-DE" dirty="0"/>
              <a:t> = </a:t>
            </a:r>
            <a:r>
              <a:rPr lang="de-DE" dirty="0" err="1"/>
              <a:t>graphQL.</a:t>
            </a:r>
            <a:r>
              <a:rPr lang="de-DE" dirty="0" err="1">
                <a:solidFill>
                  <a:srgbClr val="859900"/>
                </a:solidFill>
              </a:rPr>
              <a:t>execute</a:t>
            </a:r>
            <a:r>
              <a:rPr lang="de-DE" dirty="0"/>
              <a:t>(</a:t>
            </a:r>
            <a:r>
              <a:rPr lang="de-DE" dirty="0" err="1"/>
              <a:t>executionInput</a:t>
            </a:r>
            <a:r>
              <a:rPr lang="de-DE" dirty="0"/>
              <a:t>);</a:t>
            </a:r>
            <a:br>
              <a:rPr lang="de-DE" dirty="0"/>
            </a:br>
            <a:br>
              <a:rPr lang="de-DE" dirty="0"/>
            </a:br>
            <a:r>
              <a:rPr lang="de-DE" b="1" dirty="0">
                <a:solidFill>
                  <a:srgbClr val="D33682"/>
                </a:solidFill>
              </a:rPr>
              <a:t>final </a:t>
            </a:r>
            <a:r>
              <a:rPr lang="de-DE" b="1" dirty="0" err="1">
                <a:solidFill>
                  <a:srgbClr val="2AA198"/>
                </a:solidFill>
              </a:rPr>
              <a:t>Object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data</a:t>
            </a:r>
            <a:r>
              <a:rPr lang="de-DE" dirty="0"/>
              <a:t> = </a:t>
            </a:r>
            <a:r>
              <a:rPr lang="de-DE" dirty="0" err="1"/>
              <a:t>executionResult.</a:t>
            </a:r>
            <a:r>
              <a:rPr lang="de-DE" dirty="0" err="1">
                <a:solidFill>
                  <a:srgbClr val="859900"/>
                </a:solidFill>
              </a:rPr>
              <a:t>getData</a:t>
            </a:r>
            <a:r>
              <a:rPr lang="de-DE" dirty="0"/>
              <a:t>();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13326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BeispieL</a:t>
            </a:r>
            <a:r>
              <a:rPr lang="de-DE" dirty="0"/>
              <a:t>: </a:t>
            </a:r>
            <a:r>
              <a:rPr lang="de-DE" dirty="0" err="1"/>
              <a:t>GraphQL</a:t>
            </a:r>
            <a:r>
              <a:rPr lang="de-DE" dirty="0"/>
              <a:t> Servlet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75630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Nur </a:t>
            </a:r>
            <a:r>
              <a:rPr lang="de-DE" i="1" dirty="0"/>
              <a:t>Ausschnitt</a:t>
            </a:r>
            <a:r>
              <a:rPr lang="de-DE" dirty="0"/>
              <a:t> aus </a:t>
            </a:r>
            <a:r>
              <a:rPr lang="de-DE" dirty="0" err="1"/>
              <a:t>ServletExample</a:t>
            </a:r>
            <a:r>
              <a:rPr lang="de-DE" dirty="0"/>
              <a:t> zeigen, </a:t>
            </a:r>
          </a:p>
          <a:p>
            <a:endParaRPr lang="de-DE" dirty="0"/>
          </a:p>
          <a:p>
            <a:r>
              <a:rPr lang="de-DE" dirty="0"/>
              <a:t>dann lauffähige Anwendung,</a:t>
            </a:r>
          </a:p>
          <a:p>
            <a:endParaRPr lang="de-DE" dirty="0"/>
          </a:p>
          <a:p>
            <a:r>
              <a:rPr lang="de-DE" dirty="0"/>
              <a:t>Query per Kommandozeile:</a:t>
            </a:r>
          </a:p>
          <a:p>
            <a:endParaRPr lang="de-DE" dirty="0"/>
          </a:p>
          <a:p>
            <a:r>
              <a:rPr lang="de-DE" dirty="0"/>
              <a:t>http localhost:8080/</a:t>
            </a:r>
            <a:r>
              <a:rPr lang="de-DE" dirty="0" err="1"/>
              <a:t>graphql?query</a:t>
            </a:r>
            <a:r>
              <a:rPr lang="de-DE" dirty="0"/>
              <a:t>="{</a:t>
            </a:r>
            <a:r>
              <a:rPr lang="de-DE" dirty="0" err="1"/>
              <a:t>beers</a:t>
            </a:r>
            <a:r>
              <a:rPr lang="de-DE" dirty="0"/>
              <a:t>{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ratings</a:t>
            </a:r>
            <a:r>
              <a:rPr lang="de-DE" dirty="0"/>
              <a:t>{</a:t>
            </a:r>
            <a:r>
              <a:rPr lang="de-DE" dirty="0" err="1"/>
              <a:t>author</a:t>
            </a:r>
            <a:r>
              <a:rPr lang="de-DE" dirty="0"/>
              <a:t> </a:t>
            </a:r>
            <a:r>
              <a:rPr lang="de-DE" dirty="0" err="1"/>
              <a:t>comment</a:t>
            </a:r>
            <a:r>
              <a:rPr lang="de-DE" dirty="0"/>
              <a:t> }}}"</a:t>
            </a:r>
          </a:p>
        </p:txBody>
      </p:sp>
    </p:spTree>
    <p:extLst>
      <p:ext uri="{BB962C8B-B14F-4D97-AF65-F5344CB8AC3E}">
        <p14:creationId xmlns:p14="http://schemas.microsoft.com/office/powerpoint/2010/main" val="13710133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3122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Shop erweitert Beer und Query</a:t>
            </a:r>
          </a:p>
        </p:txBody>
      </p:sp>
    </p:spTree>
    <p:extLst>
      <p:ext uri="{BB962C8B-B14F-4D97-AF65-F5344CB8AC3E}">
        <p14:creationId xmlns:p14="http://schemas.microsoft.com/office/powerpoint/2010/main" val="534867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68259" y="2636022"/>
            <a:ext cx="9169498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0CB7C-A462-2245-BAC4-12391EF4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DA3A00-168F-0D48-AC44-E47BCDA0516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halidasd</a:t>
            </a:r>
            <a:endParaRPr lang="de-DE" dirty="0"/>
          </a:p>
          <a:p>
            <a:pPr lvl="1"/>
            <a:r>
              <a:rPr lang="de-DE" dirty="0" err="1"/>
              <a:t>fasdfsadfsadf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374277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. . .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074E964-6685-1F4C-993F-26568BDBDA9F}"/>
              </a:ext>
            </a:extLst>
          </p:cNvPr>
          <p:cNvSpPr/>
          <p:nvPr/>
        </p:nvSpPr>
        <p:spPr>
          <a:xfrm>
            <a:off x="495569" y="1224029"/>
            <a:ext cx="8896573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Query Sprache? 🤔🤔😱😱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EB360DA-9368-8E4A-B2DD-77BA816BE188}"/>
              </a:ext>
            </a:extLst>
          </p:cNvPr>
          <p:cNvSpPr/>
          <p:nvPr/>
        </p:nvSpPr>
        <p:spPr>
          <a:xfrm>
            <a:off x="504713" y="2467613"/>
            <a:ext cx="8896573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834" y="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1387002" y="5262664"/>
            <a:ext cx="6667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https://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twitter.com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github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status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/866590967314472960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GitLab</a:t>
            </a:r>
            <a:r>
              <a:rPr lang="de-DE" dirty="0"/>
              <a:t> (Alpha)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1387002" y="5262664"/>
            <a:ext cx="6667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https://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docs.gitlab.com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ee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api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graphql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709158C-9680-874F-A8E4-75F8A8B4E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818" y="0"/>
            <a:ext cx="4625766" cy="421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48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875" y="126460"/>
            <a:ext cx="4512094" cy="575877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282102" y="5116749"/>
            <a:ext cx="8219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open.nytimes.com</a:t>
            </a:r>
            <a:r>
              <a:rPr lang="de-DE" dirty="0"/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649648" y="5254709"/>
            <a:ext cx="69690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https://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twitter.com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tgvashworth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status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/862049341472522240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0732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1261</Words>
  <Application>Microsoft Macintosh PowerPoint</Application>
  <PresentationFormat>A4-Papier (210 x 297 mm)</PresentationFormat>
  <Paragraphs>305</Paragraphs>
  <Slides>47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9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@nilshartmann</vt:lpstr>
      <vt:lpstr>PowerPoint-Präsentation</vt:lpstr>
      <vt:lpstr>PowerPoint-Präsentation</vt:lpstr>
      <vt:lpstr>PowerPoint-Präsentation</vt:lpstr>
      <vt:lpstr>PowerPoint-Präsentation</vt:lpstr>
      <vt:lpstr>GitLab (Alpha)</vt:lpstr>
      <vt:lpstr>PowerPoint-Präsentation</vt:lpstr>
      <vt:lpstr>PowerPoint-Präsentation</vt:lpstr>
      <vt:lpstr>Code für Beispiel-Anwendung: https://bit.ly/fullstack-graphql-example</vt:lpstr>
      <vt:lpstr>http://localhost:9000</vt:lpstr>
      <vt:lpstr>Beispiel: Intellij IDEA</vt:lpstr>
      <vt:lpstr>Beispiel: VS Code</vt:lpstr>
      <vt:lpstr>Beispiel: Neue Domaine Shop</vt:lpstr>
      <vt:lpstr>Beispiel: Neue Domaine Shop</vt:lpstr>
      <vt:lpstr>Beispiel: Neue Domaine Shop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Beispiel: Intellij IDEA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GraphQL Schema</vt:lpstr>
      <vt:lpstr>GraphQL Schema</vt:lpstr>
      <vt:lpstr>GraphQL Schema</vt:lpstr>
      <vt:lpstr>PowerPoint-Präsentation</vt:lpstr>
      <vt:lpstr>Schema beschreiben</vt:lpstr>
      <vt:lpstr>Aufsetzen</vt:lpstr>
      <vt:lpstr>Beispiel: query ausführen per API</vt:lpstr>
      <vt:lpstr>BeispieL: GraphQL Servlet</vt:lpstr>
      <vt:lpstr>Schema modularisieren</vt:lpstr>
      <vt:lpstr>mit Apollo und React</vt:lpstr>
      <vt:lpstr>Schritt 2: Queries</vt:lpstr>
      <vt:lpstr>PowerPoint-Präsentation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538</cp:revision>
  <cp:lastPrinted>2018-05-30T19:37:50Z</cp:lastPrinted>
  <dcterms:created xsi:type="dcterms:W3CDTF">2016-03-28T15:59:53Z</dcterms:created>
  <dcterms:modified xsi:type="dcterms:W3CDTF">2018-08-25T09:35:56Z</dcterms:modified>
</cp:coreProperties>
</file>

<file path=docProps/thumbnail.jpeg>
</file>